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  <p:sldMasterId id="2147483780" r:id="rId3"/>
    <p:sldMasterId id="2147483792" r:id="rId4"/>
  </p:sldMasterIdLst>
  <p:sldIdLst>
    <p:sldId id="267" r:id="rId5"/>
    <p:sldId id="268" r:id="rId6"/>
    <p:sldId id="270" r:id="rId7"/>
    <p:sldId id="258" r:id="rId8"/>
    <p:sldId id="271" r:id="rId9"/>
    <p:sldId id="280" r:id="rId10"/>
    <p:sldId id="281" r:id="rId11"/>
    <p:sldId id="282" r:id="rId12"/>
    <p:sldId id="283" r:id="rId13"/>
    <p:sldId id="272" r:id="rId14"/>
    <p:sldId id="274" r:id="rId15"/>
    <p:sldId id="275" r:id="rId16"/>
    <p:sldId id="269" r:id="rId17"/>
    <p:sldId id="277" r:id="rId18"/>
    <p:sldId id="278" r:id="rId19"/>
    <p:sldId id="27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AD0F4"/>
    <a:srgbClr val="000000"/>
    <a:srgbClr val="69FFFF"/>
    <a:srgbClr val="6EFAD7"/>
    <a:srgbClr val="69FFFB"/>
    <a:srgbClr val="60E2C5"/>
    <a:srgbClr val="000202"/>
    <a:srgbClr val="0715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8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244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95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582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74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938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991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338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231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8838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672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976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440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8191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802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579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338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006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6705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0439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376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7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967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375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104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7798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357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4904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8140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834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188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91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998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95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6790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911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0283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66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98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2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066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12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08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4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4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5796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F378-B275-44F4-AAD4-B51404CDC510}" type="datetimeFigureOut">
              <a:rPr lang="pt-BR" smtClean="0"/>
              <a:t>05/04/2023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98A7-E1C8-4D24-A48E-D0A499736A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181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5878E8C-AFF7-48D8-9E8D-501877B43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7744BCC-3E6B-422A-831A-0071E8F774C1}"/>
              </a:ext>
            </a:extLst>
          </p:cNvPr>
          <p:cNvSpPr/>
          <p:nvPr/>
        </p:nvSpPr>
        <p:spPr>
          <a:xfrm rot="1118169">
            <a:off x="5474281" y="-1418969"/>
            <a:ext cx="7654965" cy="10169749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FB69C2-6099-48F6-BF46-8094D60AB2F3}"/>
              </a:ext>
            </a:extLst>
          </p:cNvPr>
          <p:cNvSpPr txBox="1"/>
          <p:nvPr/>
        </p:nvSpPr>
        <p:spPr>
          <a:xfrm>
            <a:off x="5471884" y="3250406"/>
            <a:ext cx="689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Aula Invertida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4319D-D49F-413B-88F9-E8E7267C1971}"/>
              </a:ext>
            </a:extLst>
          </p:cNvPr>
          <p:cNvSpPr txBox="1"/>
          <p:nvPr/>
        </p:nvSpPr>
        <p:spPr>
          <a:xfrm>
            <a:off x="5471885" y="2659559"/>
            <a:ext cx="6894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Programação Web II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E61402-7483-468E-A1D4-18C0868DC0B1}"/>
              </a:ext>
            </a:extLst>
          </p:cNvPr>
          <p:cNvSpPr txBox="1"/>
          <p:nvPr/>
        </p:nvSpPr>
        <p:spPr>
          <a:xfrm>
            <a:off x="5384799" y="5902859"/>
            <a:ext cx="68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</a:rPr>
              <a:t>Aula 5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A76248-4095-4B34-8E62-89D2A44BE341}"/>
              </a:ext>
            </a:extLst>
          </p:cNvPr>
          <p:cNvSpPr txBox="1"/>
          <p:nvPr/>
        </p:nvSpPr>
        <p:spPr>
          <a:xfrm>
            <a:off x="6872514" y="320765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86BAB1D-AA62-444E-8F5D-D982B178348A}"/>
              </a:ext>
            </a:extLst>
          </p:cNvPr>
          <p:cNvSpPr txBox="1"/>
          <p:nvPr/>
        </p:nvSpPr>
        <p:spPr>
          <a:xfrm>
            <a:off x="13454743" y="4992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558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E592436-97D6-4F88-80E5-1BC5194E6F8C}"/>
              </a:ext>
            </a:extLst>
          </p:cNvPr>
          <p:cNvCxnSpPr>
            <a:cxnSpLocks/>
          </p:cNvCxnSpPr>
          <p:nvPr/>
        </p:nvCxnSpPr>
        <p:spPr>
          <a:xfrm>
            <a:off x="5631542" y="1857829"/>
            <a:ext cx="0" cy="1895021"/>
          </a:xfrm>
          <a:prstGeom prst="straightConnector1">
            <a:avLst/>
          </a:prstGeom>
          <a:ln>
            <a:solidFill>
              <a:srgbClr val="FFF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5587604A-B9C6-4F2B-A9A5-77E09D371C89}"/>
              </a:ext>
            </a:extLst>
          </p:cNvPr>
          <p:cNvSpPr/>
          <p:nvPr/>
        </p:nvSpPr>
        <p:spPr>
          <a:xfrm>
            <a:off x="5196119" y="3065244"/>
            <a:ext cx="899881" cy="4142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2C064C-8D63-4BDA-8C1A-E2727CFFD7BE}"/>
              </a:ext>
            </a:extLst>
          </p:cNvPr>
          <p:cNvSpPr/>
          <p:nvPr/>
        </p:nvSpPr>
        <p:spPr>
          <a:xfrm>
            <a:off x="544286" y="2023978"/>
            <a:ext cx="4942114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  Se trata dos alinhamentos feitos verticalmente, se usando o parâmetro “top”, “</a:t>
            </a:r>
            <a:r>
              <a:rPr lang="pt-BR" dirty="0" err="1"/>
              <a:t>middle</a:t>
            </a:r>
            <a:r>
              <a:rPr lang="pt-BR" dirty="0"/>
              <a:t>” e “</a:t>
            </a:r>
            <a:r>
              <a:rPr lang="pt-BR" dirty="0" err="1"/>
              <a:t>bottom</a:t>
            </a:r>
            <a:r>
              <a:rPr lang="pt-BR" dirty="0"/>
              <a:t>”.</a:t>
            </a:r>
            <a:endParaRPr lang="pt-BR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F77508-27C9-4930-8D60-8C418FCFD842}"/>
              </a:ext>
            </a:extLst>
          </p:cNvPr>
          <p:cNvSpPr txBox="1"/>
          <p:nvPr/>
        </p:nvSpPr>
        <p:spPr>
          <a:xfrm>
            <a:off x="5878287" y="2023978"/>
            <a:ext cx="6037939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  São os alinhamentos que podem ser feitos horizontalmente, os parâmetros são “center”, “</a:t>
            </a:r>
            <a:r>
              <a:rPr lang="pt-BR" dirty="0" err="1"/>
              <a:t>left</a:t>
            </a:r>
            <a:r>
              <a:rPr lang="pt-BR" dirty="0"/>
              <a:t>” e “</a:t>
            </a:r>
            <a:r>
              <a:rPr lang="pt-BR" dirty="0" err="1"/>
              <a:t>right</a:t>
            </a:r>
            <a:r>
              <a:rPr lang="pt-BR" dirty="0"/>
              <a:t>”.</a:t>
            </a:r>
            <a:endParaRPr lang="pt-BR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185529-B6E2-4191-B1BC-A95DF652BDE9}"/>
              </a:ext>
            </a:extLst>
          </p:cNvPr>
          <p:cNvSpPr txBox="1"/>
          <p:nvPr/>
        </p:nvSpPr>
        <p:spPr>
          <a:xfrm>
            <a:off x="3407228" y="501734"/>
            <a:ext cx="459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Alinhamento Vertical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8CB36D-7EC1-4BA4-B979-7EA9FC817E8E}"/>
              </a:ext>
            </a:extLst>
          </p:cNvPr>
          <p:cNvSpPr txBox="1"/>
          <p:nvPr/>
        </p:nvSpPr>
        <p:spPr>
          <a:xfrm>
            <a:off x="2231570" y="1562313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Valign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F06FF6-46DA-467C-92F5-2550502DA190}"/>
              </a:ext>
            </a:extLst>
          </p:cNvPr>
          <p:cNvSpPr txBox="1"/>
          <p:nvPr/>
        </p:nvSpPr>
        <p:spPr>
          <a:xfrm>
            <a:off x="8734788" y="1562313"/>
            <a:ext cx="94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Align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9788018-D6D3-4869-8326-C7D47990E7AA}"/>
              </a:ext>
            </a:extLst>
          </p:cNvPr>
          <p:cNvSpPr/>
          <p:nvPr/>
        </p:nvSpPr>
        <p:spPr>
          <a:xfrm>
            <a:off x="2132202" y="3065244"/>
            <a:ext cx="7075707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As propriedades </a:t>
            </a:r>
            <a:r>
              <a:rPr lang="pt-BR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aligne</a:t>
            </a: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valign</a:t>
            </a: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 podem ser aplicadas no mesmo elemento.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3E200F7-DE1A-4C7D-8D74-3F91E229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53" y="3810147"/>
            <a:ext cx="5744377" cy="2905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D39762-4409-47AC-A83B-26B1D052AFE6}"/>
              </a:ext>
            </a:extLst>
          </p:cNvPr>
          <p:cNvSpPr txBox="1"/>
          <p:nvPr/>
        </p:nvSpPr>
        <p:spPr>
          <a:xfrm>
            <a:off x="1925842" y="5032078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img</a:t>
            </a:r>
            <a:endParaRPr lang="pt-BR" sz="24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B9C7FD8-87CB-40AE-822F-9DE9C591E6A3}"/>
              </a:ext>
            </a:extLst>
          </p:cNvPr>
          <p:cNvSpPr txBox="1"/>
          <p:nvPr/>
        </p:nvSpPr>
        <p:spPr>
          <a:xfrm>
            <a:off x="8599136" y="5032079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68362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2C064C-8D63-4BDA-8C1A-E2727CFFD7BE}"/>
              </a:ext>
            </a:extLst>
          </p:cNvPr>
          <p:cNvSpPr/>
          <p:nvPr/>
        </p:nvSpPr>
        <p:spPr>
          <a:xfrm>
            <a:off x="737083" y="1010149"/>
            <a:ext cx="3643769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  Aplica negrito aos dados na coluna.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F77508-27C9-4930-8D60-8C418FCFD842}"/>
              </a:ext>
            </a:extLst>
          </p:cNvPr>
          <p:cNvSpPr txBox="1"/>
          <p:nvPr/>
        </p:nvSpPr>
        <p:spPr>
          <a:xfrm>
            <a:off x="6021428" y="1103345"/>
            <a:ext cx="5967372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dirty="0"/>
              <a:t> Define um título para uma Tabela, seus atributos mais usados para alinhamento são: top, </a:t>
            </a:r>
            <a:r>
              <a:rPr lang="pt-BR" dirty="0" err="1"/>
              <a:t>left</a:t>
            </a:r>
            <a:r>
              <a:rPr lang="pt-BR" dirty="0"/>
              <a:t>, </a:t>
            </a:r>
            <a:r>
              <a:rPr lang="pt-BR" dirty="0" err="1"/>
              <a:t>right</a:t>
            </a:r>
            <a:r>
              <a:rPr lang="pt-BR" dirty="0"/>
              <a:t>, </a:t>
            </a:r>
            <a:r>
              <a:rPr lang="pt-BR" dirty="0" err="1"/>
              <a:t>bottom</a:t>
            </a:r>
            <a:r>
              <a:rPr lang="pt-BR" dirty="0"/>
              <a:t>, etc.</a:t>
            </a:r>
            <a:endParaRPr lang="pt-BR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185529-B6E2-4191-B1BC-A95DF652BDE9}"/>
              </a:ext>
            </a:extLst>
          </p:cNvPr>
          <p:cNvSpPr txBox="1"/>
          <p:nvPr/>
        </p:nvSpPr>
        <p:spPr>
          <a:xfrm>
            <a:off x="4822217" y="132828"/>
            <a:ext cx="1849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Títulos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8CB36D-7EC1-4BA4-B979-7EA9FC817E8E}"/>
              </a:ext>
            </a:extLst>
          </p:cNvPr>
          <p:cNvSpPr txBox="1"/>
          <p:nvPr/>
        </p:nvSpPr>
        <p:spPr>
          <a:xfrm>
            <a:off x="2313133" y="607730"/>
            <a:ext cx="49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F06FF6-46DA-467C-92F5-2550502DA190}"/>
              </a:ext>
            </a:extLst>
          </p:cNvPr>
          <p:cNvSpPr txBox="1"/>
          <p:nvPr/>
        </p:nvSpPr>
        <p:spPr>
          <a:xfrm>
            <a:off x="8711165" y="607729"/>
            <a:ext cx="128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Caption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CF77342-95F1-4126-9047-4B1160813DE2}"/>
              </a:ext>
            </a:extLst>
          </p:cNvPr>
          <p:cNvCxnSpPr>
            <a:cxnSpLocks/>
          </p:cNvCxnSpPr>
          <p:nvPr/>
        </p:nvCxnSpPr>
        <p:spPr>
          <a:xfrm>
            <a:off x="5704114" y="1385701"/>
            <a:ext cx="0" cy="521406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BB9FE06B-F541-47CC-BFBD-FDBB7A16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0" y="5094602"/>
            <a:ext cx="5400931" cy="1505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F1C4B37-4609-4D39-B330-E13925275A9C}"/>
              </a:ext>
            </a:extLst>
          </p:cNvPr>
          <p:cNvSpPr txBox="1"/>
          <p:nvPr/>
        </p:nvSpPr>
        <p:spPr>
          <a:xfrm>
            <a:off x="84658" y="1541533"/>
            <a:ext cx="5619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- </a:t>
            </a:r>
            <a:r>
              <a:rPr lang="pt-BR" b="1" dirty="0" err="1"/>
              <a:t>Scope</a:t>
            </a:r>
            <a:r>
              <a:rPr lang="pt-BR" b="1" dirty="0"/>
              <a:t>: </a:t>
            </a:r>
            <a:r>
              <a:rPr lang="pt-BR" dirty="0"/>
              <a:t>Faz ele se relacionar com as outras cédulas da tabela;</a:t>
            </a:r>
          </a:p>
          <a:p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D0E77F3-1BA6-4DD3-8942-244C607C8128}"/>
              </a:ext>
            </a:extLst>
          </p:cNvPr>
          <p:cNvSpPr txBox="1"/>
          <p:nvPr/>
        </p:nvSpPr>
        <p:spPr>
          <a:xfrm>
            <a:off x="84658" y="2244674"/>
            <a:ext cx="552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- </a:t>
            </a:r>
            <a:r>
              <a:rPr lang="pt-BR" b="1" dirty="0" err="1"/>
              <a:t>Row</a:t>
            </a:r>
            <a:r>
              <a:rPr lang="pt-BR" b="1" dirty="0"/>
              <a:t>: </a:t>
            </a:r>
            <a:r>
              <a:rPr lang="pt-BR" dirty="0"/>
              <a:t>Relaciona com as cédulas na mesma linha que a </a:t>
            </a:r>
            <a:r>
              <a:rPr lang="pt-BR" dirty="0" err="1"/>
              <a:t>tag</a:t>
            </a:r>
            <a:r>
              <a:rPr lang="pt-BR" dirty="0"/>
              <a:t>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3DA844-5BAD-4EE5-9438-7CCEFAE83759}"/>
              </a:ext>
            </a:extLst>
          </p:cNvPr>
          <p:cNvSpPr txBox="1"/>
          <p:nvPr/>
        </p:nvSpPr>
        <p:spPr>
          <a:xfrm>
            <a:off x="84659" y="3385544"/>
            <a:ext cx="5520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- </a:t>
            </a:r>
            <a:r>
              <a:rPr lang="pt-BR" b="1" dirty="0" err="1"/>
              <a:t>Rowgroup</a:t>
            </a:r>
            <a:r>
              <a:rPr lang="pt-BR" b="1" dirty="0"/>
              <a:t>: </a:t>
            </a:r>
            <a:r>
              <a:rPr lang="pt-BR" dirty="0"/>
              <a:t>grupo de linhas se relacionam com a </a:t>
            </a:r>
            <a:r>
              <a:rPr lang="pt-BR" dirty="0" err="1"/>
              <a:t>tag</a:t>
            </a:r>
            <a:r>
              <a:rPr lang="pt-BR" dirty="0"/>
              <a:t> e podem ser alinhadas à esquerda ou à direita;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56264B-62A2-4D44-96A1-4B7A99071B76}"/>
              </a:ext>
            </a:extLst>
          </p:cNvPr>
          <p:cNvSpPr txBox="1"/>
          <p:nvPr/>
        </p:nvSpPr>
        <p:spPr>
          <a:xfrm>
            <a:off x="84660" y="4142800"/>
            <a:ext cx="529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- </a:t>
            </a:r>
            <a:r>
              <a:rPr lang="pt-BR" b="1" dirty="0" err="1"/>
              <a:t>Colgroup</a:t>
            </a:r>
            <a:r>
              <a:rPr lang="pt-BR" b="1" dirty="0"/>
              <a:t>: </a:t>
            </a:r>
            <a:r>
              <a:rPr lang="pt-BR" dirty="0" err="1"/>
              <a:t>tag</a:t>
            </a:r>
            <a:r>
              <a:rPr lang="pt-BR" dirty="0"/>
              <a:t> se relaciona com um grupo de colunas;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1988FE4-31E1-4B64-A58A-52FC1FD266A7}"/>
              </a:ext>
            </a:extLst>
          </p:cNvPr>
          <p:cNvSpPr txBox="1"/>
          <p:nvPr/>
        </p:nvSpPr>
        <p:spPr>
          <a:xfrm>
            <a:off x="84660" y="4583178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- Auto:</a:t>
            </a:r>
            <a:r>
              <a:rPr lang="pt-BR" dirty="0"/>
              <a:t> deixa padrão.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27E682D-7933-4575-861E-69F22A113489}"/>
              </a:ext>
            </a:extLst>
          </p:cNvPr>
          <p:cNvSpPr/>
          <p:nvPr/>
        </p:nvSpPr>
        <p:spPr>
          <a:xfrm>
            <a:off x="84659" y="2906533"/>
            <a:ext cx="609600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</a:t>
            </a:r>
            <a:r>
              <a:rPr lang="pt-B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elaciona com as mesmas cédulas na coluna da 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</a:t>
            </a:r>
            <a:endParaRPr lang="pt-B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6EE6B6B-BA6E-4BAA-896D-D52BF25E6465}"/>
              </a:ext>
            </a:extLst>
          </p:cNvPr>
          <p:cNvCxnSpPr>
            <a:cxnSpLocks/>
          </p:cNvCxnSpPr>
          <p:nvPr/>
        </p:nvCxnSpPr>
        <p:spPr>
          <a:xfrm>
            <a:off x="333463" y="1385701"/>
            <a:ext cx="445100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30CBA23-072F-4F06-8673-47F258A6ADBF}"/>
              </a:ext>
            </a:extLst>
          </p:cNvPr>
          <p:cNvCxnSpPr>
            <a:cxnSpLocks/>
          </p:cNvCxnSpPr>
          <p:nvPr/>
        </p:nvCxnSpPr>
        <p:spPr>
          <a:xfrm>
            <a:off x="5932528" y="1887552"/>
            <a:ext cx="6145172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Imagem 31">
            <a:extLst>
              <a:ext uri="{FF2B5EF4-FFF2-40B4-BE49-F238E27FC236}">
                <a16:creationId xmlns:a16="http://schemas.microsoft.com/office/drawing/2014/main" id="{380DC89F-1FE5-47DD-85AA-51FB7C68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6514"/>
            <a:ext cx="5763429" cy="262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92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99A2832-5720-4AA9-8193-E7FC10A201E9}"/>
              </a:ext>
            </a:extLst>
          </p:cNvPr>
          <p:cNvSpPr txBox="1"/>
          <p:nvPr/>
        </p:nvSpPr>
        <p:spPr>
          <a:xfrm>
            <a:off x="4220936" y="161382"/>
            <a:ext cx="375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+ Propriedades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89A4873-D916-4423-9FCE-C7B458D9A7C7}"/>
              </a:ext>
            </a:extLst>
          </p:cNvPr>
          <p:cNvSpPr txBox="1"/>
          <p:nvPr/>
        </p:nvSpPr>
        <p:spPr>
          <a:xfrm>
            <a:off x="2129515" y="1614912"/>
            <a:ext cx="132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Colspan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237B95-35A1-4233-86B9-6495A47E240C}"/>
              </a:ext>
            </a:extLst>
          </p:cNvPr>
          <p:cNvSpPr txBox="1"/>
          <p:nvPr/>
        </p:nvSpPr>
        <p:spPr>
          <a:xfrm>
            <a:off x="8623212" y="1703910"/>
            <a:ext cx="1480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Rowspan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7DF76C-E1A7-4733-8B70-F11511A72DDC}"/>
              </a:ext>
            </a:extLst>
          </p:cNvPr>
          <p:cNvSpPr/>
          <p:nvPr/>
        </p:nvSpPr>
        <p:spPr>
          <a:xfrm>
            <a:off x="260350" y="1031124"/>
            <a:ext cx="11671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As propriedades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rowspan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colspan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permitem que linhas e colunas sejam mescladas. São usadas </a:t>
            </a:r>
            <a:r>
              <a:rPr lang="pt-BR" dirty="0"/>
              <a:t>com os elementos </a:t>
            </a:r>
            <a:r>
              <a:rPr lang="pt-BR" dirty="0" err="1"/>
              <a:t>td</a:t>
            </a:r>
            <a:r>
              <a:rPr lang="pt-BR" dirty="0"/>
              <a:t> e </a:t>
            </a:r>
            <a:r>
              <a:rPr lang="pt-BR" dirty="0" err="1"/>
              <a:t>th</a:t>
            </a:r>
            <a:r>
              <a:rPr lang="pt-BR" dirty="0"/>
              <a:t>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5A750CC-42F3-485B-8AE5-6FDA03C7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2" y="2254810"/>
            <a:ext cx="3954097" cy="2633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A94D2E31-22E6-4FEF-99AF-E4AA6C4C67F1}"/>
              </a:ext>
            </a:extLst>
          </p:cNvPr>
          <p:cNvSpPr/>
          <p:nvPr/>
        </p:nvSpPr>
        <p:spPr>
          <a:xfrm>
            <a:off x="672522" y="4957319"/>
            <a:ext cx="42411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propriedade contém o valor 2, então duas colunas se mesclam para apenas uma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F59A750-4A88-4AC5-A73F-A3F0099C1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531" y="5672900"/>
            <a:ext cx="2202397" cy="988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A4A1B1-AB44-4EB8-9FB3-531865AB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971" y="2291033"/>
            <a:ext cx="4168987" cy="2597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C0A4C77-5956-408F-BB85-0F11C8D2596C}"/>
              </a:ext>
            </a:extLst>
          </p:cNvPr>
          <p:cNvSpPr/>
          <p:nvPr/>
        </p:nvSpPr>
        <p:spPr>
          <a:xfrm>
            <a:off x="7206970" y="4945693"/>
            <a:ext cx="4312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propriedade </a:t>
            </a:r>
            <a:r>
              <a:rPr lang="pt-BR" dirty="0" err="1"/>
              <a:t>rowspan</a:t>
            </a:r>
            <a:r>
              <a:rPr lang="pt-BR" dirty="0"/>
              <a:t>, realiza o mesmo efeito com relação às linhas da tabela.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609F46-EE0F-43F3-B768-4ED86465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265" y="5630951"/>
            <a:ext cx="2202397" cy="109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CDB1107C-A856-4DEF-87A3-4D5DD3EC9B84}"/>
              </a:ext>
            </a:extLst>
          </p:cNvPr>
          <p:cNvCxnSpPr>
            <a:cxnSpLocks/>
          </p:cNvCxnSpPr>
          <p:nvPr/>
        </p:nvCxnSpPr>
        <p:spPr>
          <a:xfrm>
            <a:off x="5923220" y="1658900"/>
            <a:ext cx="0" cy="450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88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8A1E79-893C-4800-BEF3-06ABCF85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D9EE29-5957-4087-AF2A-80BEED6C07B3}"/>
              </a:ext>
            </a:extLst>
          </p:cNvPr>
          <p:cNvSpPr/>
          <p:nvPr/>
        </p:nvSpPr>
        <p:spPr>
          <a:xfrm rot="445795">
            <a:off x="3822469" y="-919387"/>
            <a:ext cx="9024217" cy="94684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5462B2-D8B4-43FE-8F3B-EEB22F51ACFE}"/>
              </a:ext>
            </a:extLst>
          </p:cNvPr>
          <p:cNvSpPr txBox="1"/>
          <p:nvPr/>
        </p:nvSpPr>
        <p:spPr>
          <a:xfrm>
            <a:off x="5903761" y="509724"/>
            <a:ext cx="4861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Propriedade do Frame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FE9D7E-0EE4-4E67-A553-C0DC3058B3CA}"/>
              </a:ext>
            </a:extLst>
          </p:cNvPr>
          <p:cNvSpPr/>
          <p:nvPr/>
        </p:nvSpPr>
        <p:spPr>
          <a:xfrm>
            <a:off x="5143537" y="1296447"/>
            <a:ext cx="6382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propriedade Frame é o que vai dizer onde terá bordas na tabela.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5C8CE63-36A7-4BBF-A747-807BEC6B9409}"/>
              </a:ext>
            </a:extLst>
          </p:cNvPr>
          <p:cNvSpPr/>
          <p:nvPr/>
        </p:nvSpPr>
        <p:spPr>
          <a:xfrm>
            <a:off x="4669392" y="2397580"/>
            <a:ext cx="6096000" cy="35305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sem bordas;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above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apenas borda superior;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apenas borda inferior;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hsides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bordas no lado superior e inferior;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vsides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bordas no lado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esquedo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direito;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lhs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”: bordas apenas no lado esquerdo;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	frame=”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rhs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”: bordas apenas no lado direito.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99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8A1E79-893C-4800-BEF3-06ABCF85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ACD9EE29-5957-4087-AF2A-80BEED6C07B3}"/>
              </a:ext>
            </a:extLst>
          </p:cNvPr>
          <p:cNvSpPr/>
          <p:nvPr/>
        </p:nvSpPr>
        <p:spPr>
          <a:xfrm>
            <a:off x="0" y="606672"/>
            <a:ext cx="12192000" cy="5936152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25462B2-D8B4-43FE-8F3B-EEB22F51ACFE}"/>
              </a:ext>
            </a:extLst>
          </p:cNvPr>
          <p:cNvSpPr txBox="1"/>
          <p:nvPr/>
        </p:nvSpPr>
        <p:spPr>
          <a:xfrm>
            <a:off x="3353744" y="684433"/>
            <a:ext cx="4861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Estruturação de tabela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FE9D7E-0EE4-4E67-A553-C0DC3058B3CA}"/>
              </a:ext>
            </a:extLst>
          </p:cNvPr>
          <p:cNvSpPr/>
          <p:nvPr/>
        </p:nvSpPr>
        <p:spPr>
          <a:xfrm>
            <a:off x="463639" y="1373232"/>
            <a:ext cx="11061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Há três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tags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que nos permitem identificar sessões das tabelas e que orientarão o navegador. São elas: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thead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tbody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tfoot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5C8CE63-36A7-4BBF-A747-807BEC6B9409}"/>
              </a:ext>
            </a:extLst>
          </p:cNvPr>
          <p:cNvSpPr/>
          <p:nvPr/>
        </p:nvSpPr>
        <p:spPr>
          <a:xfrm>
            <a:off x="0" y="2646064"/>
            <a:ext cx="5208704" cy="1857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chemeClr val="bg1"/>
                </a:solidFill>
              </a:rPr>
              <a:t>Thead</a:t>
            </a:r>
            <a:r>
              <a:rPr lang="pt-BR" dirty="0">
                <a:solidFill>
                  <a:schemeClr val="bg1"/>
                </a:solidFill>
              </a:rPr>
              <a:t> : é 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para cabeçalho de tabela;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dirty="0">
              <a:solidFill>
                <a:schemeClr val="bg1"/>
              </a:solidFill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chemeClr val="bg1"/>
                </a:solidFill>
              </a:rPr>
              <a:t>Tbody</a:t>
            </a:r>
            <a:r>
              <a:rPr lang="pt-BR" dirty="0">
                <a:solidFill>
                  <a:schemeClr val="bg1"/>
                </a:solidFill>
              </a:rPr>
              <a:t>: a </a:t>
            </a:r>
            <a:r>
              <a:rPr lang="pt-BR" dirty="0" err="1">
                <a:solidFill>
                  <a:schemeClr val="bg1"/>
                </a:solidFill>
              </a:rPr>
              <a:t>tag</a:t>
            </a:r>
            <a:r>
              <a:rPr lang="pt-BR" dirty="0">
                <a:solidFill>
                  <a:schemeClr val="bg1"/>
                </a:solidFill>
              </a:rPr>
              <a:t> para o corpo da tabela, onde terá as informações;</a:t>
            </a: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endParaRPr lang="pt-BR" dirty="0">
              <a:solidFill>
                <a:schemeClr val="bg1"/>
              </a:solidFill>
            </a:endParaRPr>
          </a:p>
          <a:p>
            <a:pPr marL="457200" algn="just">
              <a:lnSpc>
                <a:spcPct val="107000"/>
              </a:lnSpc>
              <a:spcAft>
                <a:spcPts val="0"/>
              </a:spcAft>
            </a:pPr>
            <a:r>
              <a:rPr lang="pt-BR" dirty="0" err="1">
                <a:solidFill>
                  <a:schemeClr val="bg1"/>
                </a:solidFill>
              </a:rPr>
              <a:t>Tfoot</a:t>
            </a:r>
            <a:r>
              <a:rPr lang="pt-BR" dirty="0">
                <a:solidFill>
                  <a:schemeClr val="bg1"/>
                </a:solidFill>
              </a:rPr>
              <a:t> : o rodapé da tabela.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DF8066-EDAE-403B-97EE-1AC758702F9C}"/>
              </a:ext>
            </a:extLst>
          </p:cNvPr>
          <p:cNvSpPr/>
          <p:nvPr/>
        </p:nvSpPr>
        <p:spPr>
          <a:xfrm>
            <a:off x="463639" y="517955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Portanto mesmo que coloquemos um </a:t>
            </a:r>
            <a:r>
              <a:rPr lang="pt-BR" dirty="0" err="1">
                <a:solidFill>
                  <a:schemeClr val="bg1"/>
                </a:solidFill>
              </a:rPr>
              <a:t>thead</a:t>
            </a:r>
            <a:r>
              <a:rPr lang="pt-BR" dirty="0">
                <a:solidFill>
                  <a:schemeClr val="bg1"/>
                </a:solidFill>
              </a:rPr>
              <a:t> depois de um </a:t>
            </a:r>
            <a:r>
              <a:rPr lang="pt-BR" dirty="0" err="1">
                <a:solidFill>
                  <a:schemeClr val="bg1"/>
                </a:solidFill>
              </a:rPr>
              <a:t>tbody</a:t>
            </a:r>
            <a:r>
              <a:rPr lang="pt-BR" dirty="0">
                <a:solidFill>
                  <a:schemeClr val="bg1"/>
                </a:solidFill>
              </a:rPr>
              <a:t> ou um </a:t>
            </a:r>
            <a:r>
              <a:rPr lang="pt-BR" dirty="0" err="1">
                <a:solidFill>
                  <a:schemeClr val="bg1"/>
                </a:solidFill>
              </a:rPr>
              <a:t>tfoot</a:t>
            </a:r>
            <a:r>
              <a:rPr lang="pt-BR" dirty="0">
                <a:solidFill>
                  <a:schemeClr val="bg1"/>
                </a:solidFill>
              </a:rPr>
              <a:t> antes do </a:t>
            </a:r>
            <a:r>
              <a:rPr lang="pt-BR" dirty="0" err="1">
                <a:solidFill>
                  <a:schemeClr val="bg1"/>
                </a:solidFill>
              </a:rPr>
              <a:t>tbody</a:t>
            </a:r>
            <a:r>
              <a:rPr lang="pt-BR" dirty="0">
                <a:solidFill>
                  <a:schemeClr val="bg1"/>
                </a:solidFill>
              </a:rPr>
              <a:t>, o nosso navegador ira ler essas </a:t>
            </a:r>
            <a:r>
              <a:rPr lang="pt-BR" dirty="0" err="1">
                <a:solidFill>
                  <a:schemeClr val="bg1"/>
                </a:solidFill>
              </a:rPr>
              <a:t>tags</a:t>
            </a:r>
            <a:r>
              <a:rPr lang="pt-BR" dirty="0">
                <a:solidFill>
                  <a:schemeClr val="bg1"/>
                </a:solidFill>
              </a:rPr>
              <a:t> e estruturar a tabela corretamente.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393E3D-1125-48D2-A949-16DA3FC9C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591" y="1859675"/>
            <a:ext cx="4058216" cy="3000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53494F-A600-4AC1-906B-982CDC8B5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449" y="4998543"/>
            <a:ext cx="2135351" cy="1348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31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5523EF3-834F-4D4E-9383-66C6DD4FC9D2}"/>
              </a:ext>
            </a:extLst>
          </p:cNvPr>
          <p:cNvSpPr txBox="1"/>
          <p:nvPr/>
        </p:nvSpPr>
        <p:spPr>
          <a:xfrm>
            <a:off x="3523681" y="182158"/>
            <a:ext cx="5144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Propriedade </a:t>
            </a:r>
            <a:r>
              <a:rPr lang="pt-BR" sz="32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Rules</a:t>
            </a:r>
            <a:r>
              <a:rPr lang="pt-BR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do </a:t>
            </a:r>
            <a:r>
              <a:rPr lang="pt-BR" sz="32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html</a:t>
            </a:r>
            <a:endParaRPr lang="pt-BR" sz="3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4D97A76-5AD7-4FE7-BF15-CA0BBE11E114}"/>
              </a:ext>
            </a:extLst>
          </p:cNvPr>
          <p:cNvSpPr/>
          <p:nvPr/>
        </p:nvSpPr>
        <p:spPr>
          <a:xfrm>
            <a:off x="1532586" y="910897"/>
            <a:ext cx="8937938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Essa propriedade é similar a propriedade Frames, porem diferente dela, esta propriedade que orientara em relação as linha internas da tabela.</a:t>
            </a:r>
            <a:endParaRPr lang="pt-BR" sz="1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58A67AC-E9BD-436F-8325-355244E9DC2A}"/>
              </a:ext>
            </a:extLst>
          </p:cNvPr>
          <p:cNvSpPr/>
          <p:nvPr/>
        </p:nvSpPr>
        <p:spPr>
          <a:xfrm>
            <a:off x="1532586" y="1999744"/>
            <a:ext cx="6096000" cy="15706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=”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none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retirará todas as linhas internas;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=”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exibirá linhas entre sessões;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=”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rows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exibirá entre linhas da tabela;</a:t>
            </a:r>
          </a:p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=”</a:t>
            </a:r>
            <a:r>
              <a:rPr lang="pt-BR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cols</a:t>
            </a: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”: exibirá entre colunas da tabela.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773F575-D0D2-483F-8B77-C0F9E377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464" y="1999744"/>
            <a:ext cx="1609950" cy="876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930ED56-835C-47CA-A2DC-7A0FE8147B42}"/>
              </a:ext>
            </a:extLst>
          </p:cNvPr>
          <p:cNvSpPr txBox="1"/>
          <p:nvPr/>
        </p:nvSpPr>
        <p:spPr>
          <a:xfrm>
            <a:off x="9508030" y="158281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none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462BC3D-6C75-4BBF-81F0-2520986C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043" y="3760169"/>
            <a:ext cx="1581371" cy="85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0F3F663-7C22-43F7-982A-C6729DE131FF}"/>
              </a:ext>
            </a:extLst>
          </p:cNvPr>
          <p:cNvSpPr txBox="1"/>
          <p:nvPr/>
        </p:nvSpPr>
        <p:spPr>
          <a:xfrm>
            <a:off x="9456628" y="3293098"/>
            <a:ext cx="8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groups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D82A74C-1870-4963-9F9B-98688F3A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232" y="4639403"/>
            <a:ext cx="1581371" cy="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6B5F3DC-CE7F-4D02-ABFA-A11C85D99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106" y="4680427"/>
            <a:ext cx="1590897" cy="857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357B44-9650-48EE-9F13-008D315FC671}"/>
              </a:ext>
            </a:extLst>
          </p:cNvPr>
          <p:cNvSpPr txBox="1"/>
          <p:nvPr/>
        </p:nvSpPr>
        <p:spPr>
          <a:xfrm>
            <a:off x="2502817" y="4188854"/>
            <a:ext cx="63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rows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5A41F2-6BBF-43D0-AEA5-C6FBF854EE35}"/>
              </a:ext>
            </a:extLst>
          </p:cNvPr>
          <p:cNvSpPr txBox="1"/>
          <p:nvPr/>
        </p:nvSpPr>
        <p:spPr>
          <a:xfrm>
            <a:off x="5729043" y="4200798"/>
            <a:ext cx="5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cols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AFC0314-1B39-4CA2-BFD0-1DFB38FBB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573" y="5602492"/>
            <a:ext cx="4031458" cy="978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A318E9A-1265-4CF2-B825-DBB828D4816D}"/>
              </a:ext>
            </a:extLst>
          </p:cNvPr>
          <p:cNvSpPr txBox="1"/>
          <p:nvPr/>
        </p:nvSpPr>
        <p:spPr>
          <a:xfrm>
            <a:off x="7917707" y="5109112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Exemplo em código:</a:t>
            </a:r>
          </a:p>
        </p:txBody>
      </p:sp>
    </p:spTree>
    <p:extLst>
      <p:ext uri="{BB962C8B-B14F-4D97-AF65-F5344CB8AC3E}">
        <p14:creationId xmlns:p14="http://schemas.microsoft.com/office/powerpoint/2010/main" val="309837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9D605B4-DC93-4CEC-AAAB-5633517FF35B}"/>
              </a:ext>
            </a:extLst>
          </p:cNvPr>
          <p:cNvSpPr txBox="1"/>
          <p:nvPr/>
        </p:nvSpPr>
        <p:spPr>
          <a:xfrm>
            <a:off x="3065644" y="349583"/>
            <a:ext cx="6060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Imagens de Fundo em Tabelas</a:t>
            </a:r>
            <a:endParaRPr lang="pt-BR" sz="32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55286B-1108-46E1-9763-0B7B5DCD419C}"/>
              </a:ext>
            </a:extLst>
          </p:cNvPr>
          <p:cNvSpPr/>
          <p:nvPr/>
        </p:nvSpPr>
        <p:spPr>
          <a:xfrm>
            <a:off x="2378298" y="1070973"/>
            <a:ext cx="7203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ea typeface="Calibri" panose="020F0502020204030204" pitchFamily="34" charset="0"/>
              </a:rPr>
              <a:t>Nos podes colocar imagens de fundo em tabelas de duas formas diferentes: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8F1E9E-C365-416E-A7A5-53F3D7C32E72}"/>
              </a:ext>
            </a:extLst>
          </p:cNvPr>
          <p:cNvSpPr/>
          <p:nvPr/>
        </p:nvSpPr>
        <p:spPr>
          <a:xfrm>
            <a:off x="17644" y="2400914"/>
            <a:ext cx="6096000" cy="768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9580" algn="just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Pelo </a:t>
            </a:r>
            <a:r>
              <a:rPr lang="pt-BR" dirty="0" err="1"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pt-BR" dirty="0">
                <a:ea typeface="Calibri" panose="020F0502020204030204" pitchFamily="34" charset="0"/>
              </a:rPr>
              <a:t>	background-</a:t>
            </a:r>
            <a:r>
              <a:rPr lang="pt-BR" dirty="0" err="1">
                <a:ea typeface="Calibri" panose="020F0502020204030204" pitchFamily="34" charset="0"/>
              </a:rPr>
              <a:t>image</a:t>
            </a:r>
            <a:r>
              <a:rPr lang="pt-BR" dirty="0">
                <a:ea typeface="Calibri" panose="020F0502020204030204" pitchFamily="34" charset="0"/>
              </a:rPr>
              <a:t>: </a:t>
            </a:r>
            <a:r>
              <a:rPr lang="pt-BR" dirty="0" err="1">
                <a:ea typeface="Calibri" panose="020F0502020204030204" pitchFamily="34" charset="0"/>
              </a:rPr>
              <a:t>url</a:t>
            </a:r>
            <a:r>
              <a:rPr lang="pt-BR" dirty="0">
                <a:ea typeface="Calibri" panose="020F0502020204030204" pitchFamily="34" charset="0"/>
              </a:rPr>
              <a:t>(‘fundo-tabela.png’);</a:t>
            </a:r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32815AD-EC4A-424E-8C0F-A1285B2B45DD}"/>
              </a:ext>
            </a:extLst>
          </p:cNvPr>
          <p:cNvSpPr/>
          <p:nvPr/>
        </p:nvSpPr>
        <p:spPr>
          <a:xfrm>
            <a:off x="5980089" y="2400913"/>
            <a:ext cx="6096000" cy="768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9580" algn="r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Pelo </a:t>
            </a:r>
            <a:r>
              <a:rPr lang="pt-BR" dirty="0" err="1"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pt-BR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r"/>
            <a:r>
              <a:rPr lang="pt-BR" dirty="0">
                <a:ea typeface="Calibri" panose="020F0502020204030204" pitchFamily="34" charset="0"/>
              </a:rPr>
              <a:t>	</a:t>
            </a:r>
            <a:r>
              <a:rPr lang="pt-BR" dirty="0"/>
              <a:t> background=”fundo-tabela.png”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877AA2-6B6C-40A5-AE20-207ABDDC3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69" y="3688800"/>
            <a:ext cx="7927350" cy="120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8A1E79-893C-4800-BEF3-06ABCF85E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8EB58DC-FD5F-413F-8DDA-AA36E62CDF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01881D-97D1-43B9-8730-2A3BF87FEB15}"/>
              </a:ext>
            </a:extLst>
          </p:cNvPr>
          <p:cNvSpPr txBox="1"/>
          <p:nvPr/>
        </p:nvSpPr>
        <p:spPr>
          <a:xfrm>
            <a:off x="7540578" y="2598003"/>
            <a:ext cx="3309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Obrigado!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DB437D-D42F-4F67-83A3-56B610C1F6A9}"/>
              </a:ext>
            </a:extLst>
          </p:cNvPr>
          <p:cNvSpPr txBox="1"/>
          <p:nvPr/>
        </p:nvSpPr>
        <p:spPr>
          <a:xfrm>
            <a:off x="6254835" y="3429000"/>
            <a:ext cx="588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Essa foi a nossa apresentação, espero que tenham gostado.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222E69-5B8F-421F-B09B-8F3EC6A90DF6}"/>
              </a:ext>
            </a:extLst>
          </p:cNvPr>
          <p:cNvSpPr txBox="1"/>
          <p:nvPr/>
        </p:nvSpPr>
        <p:spPr>
          <a:xfrm>
            <a:off x="7965578" y="3798332"/>
            <a:ext cx="245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Obrigado pela atenção!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DE3066-72B9-474D-87D9-F9EF342A632A}"/>
              </a:ext>
            </a:extLst>
          </p:cNvPr>
          <p:cNvSpPr txBox="1"/>
          <p:nvPr/>
        </p:nvSpPr>
        <p:spPr>
          <a:xfrm>
            <a:off x="10363193" y="6519446"/>
            <a:ext cx="1772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2º MTEC DS, 2023</a:t>
            </a:r>
          </a:p>
        </p:txBody>
      </p:sp>
    </p:spTree>
    <p:extLst>
      <p:ext uri="{BB962C8B-B14F-4D97-AF65-F5344CB8AC3E}">
        <p14:creationId xmlns:p14="http://schemas.microsoft.com/office/powerpoint/2010/main" val="399688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345950C-97F2-4FFD-983B-8952FDD2B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0767C9-0055-4FE3-B474-3157BF54EF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2" b="19671"/>
          <a:stretch/>
        </p:blipFill>
        <p:spPr>
          <a:xfrm>
            <a:off x="3167344" y="2088317"/>
            <a:ext cx="1992168" cy="2681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F16A133-5899-43AC-A8CB-CF034569B0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7687" r="22046" b="10634"/>
          <a:stretch/>
        </p:blipFill>
        <p:spPr>
          <a:xfrm>
            <a:off x="9612245" y="2108197"/>
            <a:ext cx="1992169" cy="2661485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7FFBF35-B94D-459D-821F-7A866F3E09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t="591" b="20175"/>
          <a:stretch/>
        </p:blipFill>
        <p:spPr>
          <a:xfrm>
            <a:off x="587586" y="2108197"/>
            <a:ext cx="1992168" cy="26614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3BFA378-CAEB-42A6-B06E-10B7CA98BE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8" r="10290" b="18321"/>
          <a:stretch/>
        </p:blipFill>
        <p:spPr>
          <a:xfrm>
            <a:off x="7032490" y="2108197"/>
            <a:ext cx="1992169" cy="2661484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070A01-928B-4D1C-AF3D-77C4B851DA79}"/>
              </a:ext>
            </a:extLst>
          </p:cNvPr>
          <p:cNvSpPr txBox="1"/>
          <p:nvPr/>
        </p:nvSpPr>
        <p:spPr>
          <a:xfrm>
            <a:off x="0" y="551543"/>
            <a:ext cx="12046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69FFFF"/>
                </a:solidFill>
                <a:latin typeface="Tw Cen MT" panose="020B0602020104020603" pitchFamily="34" charset="0"/>
              </a:rPr>
              <a:t>&lt;</a:t>
            </a:r>
            <a:r>
              <a:rPr lang="pt-BR" sz="4800" dirty="0">
                <a:solidFill>
                  <a:schemeClr val="bg1"/>
                </a:solidFill>
                <a:latin typeface="Tw Cen MT" panose="020B0602020104020603" pitchFamily="34" charset="0"/>
              </a:rPr>
              <a:t>/Integrantes</a:t>
            </a:r>
            <a:r>
              <a:rPr lang="pt-BR" sz="4800" dirty="0">
                <a:solidFill>
                  <a:srgbClr val="69FFFF"/>
                </a:solidFill>
                <a:latin typeface="Tw Cen MT" panose="020B0602020104020603" pitchFamily="34" charset="0"/>
              </a:rPr>
              <a:t>&gt;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EDFEC4-D80B-4AD2-895D-6D1D95EB3DA6}"/>
              </a:ext>
            </a:extLst>
          </p:cNvPr>
          <p:cNvSpPr txBox="1"/>
          <p:nvPr/>
        </p:nvSpPr>
        <p:spPr>
          <a:xfrm>
            <a:off x="569320" y="4908180"/>
            <a:ext cx="19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Gustavo Lemos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F98B6D0-8583-4299-B1DE-61F08EDF7EDE}"/>
              </a:ext>
            </a:extLst>
          </p:cNvPr>
          <p:cNvSpPr txBox="1"/>
          <p:nvPr/>
        </p:nvSpPr>
        <p:spPr>
          <a:xfrm>
            <a:off x="3167340" y="4908180"/>
            <a:ext cx="19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Henrique Santos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66673E1-CF2F-4383-AB8D-AAE8AECE081E}"/>
              </a:ext>
            </a:extLst>
          </p:cNvPr>
          <p:cNvSpPr txBox="1"/>
          <p:nvPr/>
        </p:nvSpPr>
        <p:spPr>
          <a:xfrm>
            <a:off x="9593981" y="4908180"/>
            <a:ext cx="199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André Luiz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08D317-F963-4116-B9EF-1D64DBB81E20}"/>
              </a:ext>
            </a:extLst>
          </p:cNvPr>
          <p:cNvSpPr txBox="1"/>
          <p:nvPr/>
        </p:nvSpPr>
        <p:spPr>
          <a:xfrm>
            <a:off x="7032490" y="4908180"/>
            <a:ext cx="20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Light" panose="020B0502040204020203" pitchFamily="34" charset="0"/>
              </a:rPr>
              <a:t>Caio Martins</a:t>
            </a:r>
          </a:p>
        </p:txBody>
      </p:sp>
      <p:pic>
        <p:nvPicPr>
          <p:cNvPr id="20" name="Gráfico 19" descr="Coroa">
            <a:extLst>
              <a:ext uri="{FF2B5EF4-FFF2-40B4-BE49-F238E27FC236}">
                <a16:creationId xmlns:a16="http://schemas.microsoft.com/office/drawing/2014/main" id="{424D026D-4C04-46AC-80BC-66DF553C2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4707" y="1580488"/>
            <a:ext cx="517433" cy="43858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E0D25EFC-67B1-4447-9453-ED973352AD61}"/>
              </a:ext>
            </a:extLst>
          </p:cNvPr>
          <p:cNvSpPr txBox="1"/>
          <p:nvPr/>
        </p:nvSpPr>
        <p:spPr>
          <a:xfrm>
            <a:off x="5387356" y="6386820"/>
            <a:ext cx="141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w Cen MT" panose="020B0602020104020603" pitchFamily="34" charset="0"/>
              </a:rPr>
              <a:t>2º MTEC DS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D69186-1089-45E6-AD76-BA5EDCDFCD6C}"/>
              </a:ext>
            </a:extLst>
          </p:cNvPr>
          <p:cNvSpPr txBox="1"/>
          <p:nvPr/>
        </p:nvSpPr>
        <p:spPr>
          <a:xfrm>
            <a:off x="1157488" y="1415057"/>
            <a:ext cx="1197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Trebuchet MS" panose="020B0603020202020204" pitchFamily="34" charset="0"/>
              </a:rPr>
              <a:t>&lt;&gt;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487B6CC-FD18-4433-82E0-7BF4E7E3D5B8}"/>
              </a:ext>
            </a:extLst>
          </p:cNvPr>
          <p:cNvSpPr txBox="1"/>
          <p:nvPr/>
        </p:nvSpPr>
        <p:spPr>
          <a:xfrm>
            <a:off x="10102298" y="1381486"/>
            <a:ext cx="1197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&lt;/&gt;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E37A0B8-F84E-4F0A-AE0F-6AAEDC3F04F0}"/>
              </a:ext>
            </a:extLst>
          </p:cNvPr>
          <p:cNvSpPr txBox="1"/>
          <p:nvPr/>
        </p:nvSpPr>
        <p:spPr>
          <a:xfrm>
            <a:off x="7384632" y="1389358"/>
            <a:ext cx="145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latin typeface="Trebuchet MS" panose="020B0603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051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A87AF48-232B-4BC4-9B95-49A66AD2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D3192AC-4CFC-493A-AA0D-C21E797B29FD}"/>
              </a:ext>
            </a:extLst>
          </p:cNvPr>
          <p:cNvSpPr/>
          <p:nvPr/>
        </p:nvSpPr>
        <p:spPr>
          <a:xfrm rot="20928185">
            <a:off x="-563810" y="-1268111"/>
            <a:ext cx="7914410" cy="10169749"/>
          </a:xfrm>
          <a:prstGeom prst="rect">
            <a:avLst/>
          </a:prstGeom>
          <a:solidFill>
            <a:srgbClr val="000000">
              <a:alpha val="8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40EF69-828B-4326-A2FF-590F88B6AF43}"/>
              </a:ext>
            </a:extLst>
          </p:cNvPr>
          <p:cNvSpPr txBox="1"/>
          <p:nvPr/>
        </p:nvSpPr>
        <p:spPr>
          <a:xfrm>
            <a:off x="194238" y="2308659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3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head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A0937CC-8B40-4168-B215-09FB40B49556}"/>
              </a:ext>
            </a:extLst>
          </p:cNvPr>
          <p:cNvSpPr txBox="1"/>
          <p:nvPr/>
        </p:nvSpPr>
        <p:spPr>
          <a:xfrm>
            <a:off x="2378151" y="2893434"/>
            <a:ext cx="274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Tabelas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00BEB9-5405-4145-8DC8-C1D9D31F023E}"/>
              </a:ext>
            </a:extLst>
          </p:cNvPr>
          <p:cNvSpPr txBox="1"/>
          <p:nvPr/>
        </p:nvSpPr>
        <p:spPr>
          <a:xfrm>
            <a:off x="752145" y="3136612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title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0D21DC-5E56-43E9-AD4B-C3C3C3839E89}"/>
              </a:ext>
            </a:extLst>
          </p:cNvPr>
          <p:cNvSpPr txBox="1"/>
          <p:nvPr/>
        </p:nvSpPr>
        <p:spPr>
          <a:xfrm>
            <a:off x="5318502" y="3136611"/>
            <a:ext cx="1422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&lt;/</a:t>
            </a:r>
            <a:r>
              <a:rPr lang="pt-BR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title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4D4A95D-0FF1-4218-AB82-52DB9BCA13DB}"/>
              </a:ext>
            </a:extLst>
          </p:cNvPr>
          <p:cNvSpPr txBox="1"/>
          <p:nvPr/>
        </p:nvSpPr>
        <p:spPr>
          <a:xfrm>
            <a:off x="194238" y="3958596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&lt;/</a:t>
            </a:r>
            <a:r>
              <a:rPr lang="pt-BR" sz="3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head</a:t>
            </a:r>
            <a:r>
              <a:rPr lang="pt-BR" sz="3200" dirty="0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8045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2946D-9FA7-4B7F-B048-D88149567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515A67-1F52-48FC-AEE9-DBCB6FC5A2A4}"/>
              </a:ext>
            </a:extLst>
          </p:cNvPr>
          <p:cNvSpPr/>
          <p:nvPr/>
        </p:nvSpPr>
        <p:spPr>
          <a:xfrm rot="21419019">
            <a:off x="-237001" y="-659979"/>
            <a:ext cx="8531323" cy="81779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0F31F5-00A7-49BF-812C-AB37B4C414C9}"/>
              </a:ext>
            </a:extLst>
          </p:cNvPr>
          <p:cNvSpPr/>
          <p:nvPr/>
        </p:nvSpPr>
        <p:spPr>
          <a:xfrm>
            <a:off x="0" y="3467467"/>
            <a:ext cx="8131154" cy="2222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&lt;TABLE&gt;: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é usado para criar a tabela e deve ser fechado obrigatoriamente </a:t>
            </a:r>
          </a:p>
          <a:p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&lt;TR&gt;: 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é usado para a criação das linhas da tabela </a:t>
            </a:r>
          </a:p>
          <a:p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2000" b="1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&lt;TD&gt;: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é usado para a inserção de dados nas colunas/células da tabela, devendo ficar obrigatoriamente ficar dentro do elemento &lt;</a:t>
            </a:r>
            <a:r>
              <a:rPr lang="pt-BR" sz="2000" dirty="0" err="1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tr</a:t>
            </a:r>
            <a:r>
              <a:rPr lang="pt-BR" sz="2000" dirty="0">
                <a:solidFill>
                  <a:schemeClr val="bg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86CDDF-89E5-4176-9239-79039F6354EC}"/>
              </a:ext>
            </a:extLst>
          </p:cNvPr>
          <p:cNvSpPr txBox="1"/>
          <p:nvPr/>
        </p:nvSpPr>
        <p:spPr>
          <a:xfrm>
            <a:off x="0" y="6265968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BAD0F4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&lt;/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body</a:t>
            </a:r>
            <a:r>
              <a:rPr lang="pt-BR" sz="3200" dirty="0">
                <a:solidFill>
                  <a:srgbClr val="BAD0F4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FF4E68-B7F1-4923-AA85-F3B2556D2C1D}"/>
              </a:ext>
            </a:extLst>
          </p:cNvPr>
          <p:cNvSpPr txBox="1"/>
          <p:nvPr/>
        </p:nvSpPr>
        <p:spPr>
          <a:xfrm>
            <a:off x="0" y="0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BAD0F4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3200" dirty="0" err="1">
                <a:solidFill>
                  <a:schemeClr val="bg1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body</a:t>
            </a:r>
            <a:r>
              <a:rPr lang="pt-BR" sz="3200" dirty="0">
                <a:solidFill>
                  <a:srgbClr val="BAD0F4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4A9A9F-9A56-41C4-A625-B2B2A788F1D9}"/>
              </a:ext>
            </a:extLst>
          </p:cNvPr>
          <p:cNvSpPr txBox="1"/>
          <p:nvPr/>
        </p:nvSpPr>
        <p:spPr>
          <a:xfrm>
            <a:off x="2972789" y="584775"/>
            <a:ext cx="21117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Tabelas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44C5B8-E416-40D7-8443-1341814F48AA}"/>
              </a:ext>
            </a:extLst>
          </p:cNvPr>
          <p:cNvSpPr/>
          <p:nvPr/>
        </p:nvSpPr>
        <p:spPr>
          <a:xfrm>
            <a:off x="0" y="1439648"/>
            <a:ext cx="8131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  <a:cs typeface="Arial" panose="020B0604020202020204" pitchFamily="34" charset="0"/>
              </a:rPr>
              <a:t>   São partes integrantes de qualquer documento, além de apresentar dados é utilizada para a construção do layout da página.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6C6B3DC-23AE-44A7-8260-509CAC0B48ED}"/>
              </a:ext>
            </a:extLst>
          </p:cNvPr>
          <p:cNvSpPr txBox="1"/>
          <p:nvPr/>
        </p:nvSpPr>
        <p:spPr>
          <a:xfrm>
            <a:off x="1150179" y="2285419"/>
            <a:ext cx="57569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Construção de Tabela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75B4C5-5707-492E-BB53-4B2050707E6D}"/>
              </a:ext>
            </a:extLst>
          </p:cNvPr>
          <p:cNvSpPr txBox="1"/>
          <p:nvPr/>
        </p:nvSpPr>
        <p:spPr>
          <a:xfrm>
            <a:off x="1834025" y="72854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&lt;h2&gt;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095065-25F9-4A64-A26D-6C57B97890CD}"/>
              </a:ext>
            </a:extLst>
          </p:cNvPr>
          <p:cNvSpPr txBox="1"/>
          <p:nvPr/>
        </p:nvSpPr>
        <p:spPr>
          <a:xfrm>
            <a:off x="5307657" y="707885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&lt;/h2&gt;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AF59B7-B244-4916-BC47-498E7B04CB06}"/>
              </a:ext>
            </a:extLst>
          </p:cNvPr>
          <p:cNvSpPr txBox="1"/>
          <p:nvPr/>
        </p:nvSpPr>
        <p:spPr>
          <a:xfrm>
            <a:off x="196303" y="240852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&lt;h2&gt;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625AC03-CCF9-44BA-AB34-85495BD855CD}"/>
              </a:ext>
            </a:extLst>
          </p:cNvPr>
          <p:cNvSpPr txBox="1"/>
          <p:nvPr/>
        </p:nvSpPr>
        <p:spPr>
          <a:xfrm>
            <a:off x="6940054" y="2408529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accent2"/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&lt;/h2&gt;</a:t>
            </a:r>
          </a:p>
        </p:txBody>
      </p:sp>
    </p:spTree>
    <p:extLst>
      <p:ext uri="{BB962C8B-B14F-4D97-AF65-F5344CB8AC3E}">
        <p14:creationId xmlns:p14="http://schemas.microsoft.com/office/powerpoint/2010/main" val="13561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82C064C-8D63-4BDA-8C1A-E2727CFFD7BE}"/>
              </a:ext>
            </a:extLst>
          </p:cNvPr>
          <p:cNvSpPr/>
          <p:nvPr/>
        </p:nvSpPr>
        <p:spPr>
          <a:xfrm>
            <a:off x="1197427" y="2023978"/>
            <a:ext cx="3135087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Utilizado para definir o espaço entre a borda e o conteúdo.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F77508-27C9-4930-8D60-8C418FCFD842}"/>
              </a:ext>
            </a:extLst>
          </p:cNvPr>
          <p:cNvSpPr txBox="1"/>
          <p:nvPr/>
        </p:nvSpPr>
        <p:spPr>
          <a:xfrm>
            <a:off x="7422181" y="2023978"/>
            <a:ext cx="3572392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a typeface="Times New Roman" panose="02020603050405020304" pitchFamily="18" charset="0"/>
                <a:cs typeface="Times New Roman" panose="02020603050405020304" pitchFamily="18" charset="0"/>
              </a:rPr>
              <a:t>Utilizado para definir o espaço entre as células/colunas.</a:t>
            </a:r>
            <a:endParaRPr lang="pt-BR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185529-B6E2-4191-B1BC-A95DF652BDE9}"/>
              </a:ext>
            </a:extLst>
          </p:cNvPr>
          <p:cNvSpPr txBox="1"/>
          <p:nvPr/>
        </p:nvSpPr>
        <p:spPr>
          <a:xfrm>
            <a:off x="4073072" y="364582"/>
            <a:ext cx="3262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Propriedades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8CB36D-7EC1-4BA4-B979-7EA9FC817E8E}"/>
              </a:ext>
            </a:extLst>
          </p:cNvPr>
          <p:cNvSpPr txBox="1"/>
          <p:nvPr/>
        </p:nvSpPr>
        <p:spPr>
          <a:xfrm>
            <a:off x="1908629" y="1562313"/>
            <a:ext cx="171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Cellpading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5F06FF6-46DA-467C-92F5-2550502DA190}"/>
              </a:ext>
            </a:extLst>
          </p:cNvPr>
          <p:cNvSpPr txBox="1"/>
          <p:nvPr/>
        </p:nvSpPr>
        <p:spPr>
          <a:xfrm>
            <a:off x="8299358" y="1562313"/>
            <a:ext cx="181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Cellspacing</a:t>
            </a:r>
            <a:endParaRPr lang="pt-BR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CF77342-95F1-4126-9047-4B1160813DE2}"/>
              </a:ext>
            </a:extLst>
          </p:cNvPr>
          <p:cNvCxnSpPr/>
          <p:nvPr/>
        </p:nvCxnSpPr>
        <p:spPr>
          <a:xfrm>
            <a:off x="5704114" y="1900963"/>
            <a:ext cx="0" cy="4223658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EEDD3AFA-9C68-418A-B77D-BE60FC3AE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2" y="2959593"/>
            <a:ext cx="3766574" cy="2401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9B9222-F100-444A-A36E-CB9872054219}"/>
              </a:ext>
            </a:extLst>
          </p:cNvPr>
          <p:cNvSpPr txBox="1"/>
          <p:nvPr/>
        </p:nvSpPr>
        <p:spPr>
          <a:xfrm>
            <a:off x="-6199" y="3929479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img</a:t>
            </a:r>
            <a:endParaRPr lang="pt-BR" sz="24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FF64C2A-FFF2-4590-B1F3-1F67E5F33E13}"/>
              </a:ext>
            </a:extLst>
          </p:cNvPr>
          <p:cNvSpPr txBox="1"/>
          <p:nvPr/>
        </p:nvSpPr>
        <p:spPr>
          <a:xfrm>
            <a:off x="4593886" y="3929479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C2F6098-6168-434E-8DDE-E6F18684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97" y="3021914"/>
            <a:ext cx="4696480" cy="227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7E32A44-3D71-448F-8ED7-24CF7F7E694F}"/>
              </a:ext>
            </a:extLst>
          </p:cNvPr>
          <p:cNvSpPr txBox="1"/>
          <p:nvPr/>
        </p:nvSpPr>
        <p:spPr>
          <a:xfrm>
            <a:off x="5922612" y="3929477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&lt;</a:t>
            </a:r>
            <a:r>
              <a:rPr lang="pt-BR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img</a:t>
            </a:r>
            <a:endParaRPr lang="pt-BR" sz="2400" dirty="0">
              <a:solidFill>
                <a:schemeClr val="accent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8D328B9-4CF1-4BBB-99DC-5D76B5ED1F18}"/>
              </a:ext>
            </a:extLst>
          </p:cNvPr>
          <p:cNvSpPr txBox="1"/>
          <p:nvPr/>
        </p:nvSpPr>
        <p:spPr>
          <a:xfrm>
            <a:off x="11507285" y="3929476"/>
            <a:ext cx="8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Yu Gothic UI Semibold" panose="020B0700000000000000" pitchFamily="34" charset="-128"/>
                <a:cs typeface="Calibri" panose="020F0502020204030204" pitchFamily="34" charset="0"/>
              </a:rPr>
              <a:t>&gt;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758D4FE-ADB4-4AC6-85C4-D77A44AB9197}"/>
              </a:ext>
            </a:extLst>
          </p:cNvPr>
          <p:cNvCxnSpPr>
            <a:cxnSpLocks/>
          </p:cNvCxnSpPr>
          <p:nvPr/>
        </p:nvCxnSpPr>
        <p:spPr>
          <a:xfrm flipH="1">
            <a:off x="827312" y="6189527"/>
            <a:ext cx="349068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4FA6E46-150E-4E15-B428-9839B7D23775}"/>
              </a:ext>
            </a:extLst>
          </p:cNvPr>
          <p:cNvCxnSpPr>
            <a:cxnSpLocks/>
          </p:cNvCxnSpPr>
          <p:nvPr/>
        </p:nvCxnSpPr>
        <p:spPr>
          <a:xfrm flipH="1">
            <a:off x="7503888" y="6189527"/>
            <a:ext cx="349068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49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4CC00A1-3F8F-4133-A423-2E3F46EDDBC7}"/>
              </a:ext>
            </a:extLst>
          </p:cNvPr>
          <p:cNvSpPr txBox="1"/>
          <p:nvPr/>
        </p:nvSpPr>
        <p:spPr>
          <a:xfrm>
            <a:off x="4320389" y="325945"/>
            <a:ext cx="3551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Largura da Tabela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8FAD09-A75C-4745-A690-3B94423ED095}"/>
              </a:ext>
            </a:extLst>
          </p:cNvPr>
          <p:cNvSpPr/>
          <p:nvPr/>
        </p:nvSpPr>
        <p:spPr>
          <a:xfrm>
            <a:off x="2649592" y="910720"/>
            <a:ext cx="6892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largura da tabela pode ser definida pela quantidade de pixels, ou por porcentagem em relação à página.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7C41A2-1DD8-4340-BB4F-6F5E7F1BA047}"/>
              </a:ext>
            </a:extLst>
          </p:cNvPr>
          <p:cNvSpPr txBox="1"/>
          <p:nvPr/>
        </p:nvSpPr>
        <p:spPr>
          <a:xfrm>
            <a:off x="1582792" y="1910993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Pixels: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AFBDDF-CCB8-426D-827D-04EC954BDC14}"/>
              </a:ext>
            </a:extLst>
          </p:cNvPr>
          <p:cNvSpPr txBox="1"/>
          <p:nvPr/>
        </p:nvSpPr>
        <p:spPr>
          <a:xfrm>
            <a:off x="8819045" y="1910993"/>
            <a:ext cx="1790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Porcentagem: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39984C-E167-4BFF-BC35-F1B4850CD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22"/>
          <a:stretch/>
        </p:blipFill>
        <p:spPr>
          <a:xfrm>
            <a:off x="444439" y="2665044"/>
            <a:ext cx="4863938" cy="197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304EE99-51C3-4B41-9C97-E73852F3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06" y="2665045"/>
            <a:ext cx="4960299" cy="197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15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AB6067-B6EF-40E6-B7AC-DA5A40CBE785}"/>
              </a:ext>
            </a:extLst>
          </p:cNvPr>
          <p:cNvSpPr txBox="1"/>
          <p:nvPr/>
        </p:nvSpPr>
        <p:spPr>
          <a:xfrm>
            <a:off x="4550953" y="235794"/>
            <a:ext cx="309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Cores de Fundo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E2B934C-42F7-473E-9099-EDCC78D147C3}"/>
              </a:ext>
            </a:extLst>
          </p:cNvPr>
          <p:cNvSpPr/>
          <p:nvPr/>
        </p:nvSpPr>
        <p:spPr>
          <a:xfrm>
            <a:off x="2547870" y="1039510"/>
            <a:ext cx="6724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cor de fundo da tabela pode ser, e é melhor ser, aplicada com o CSS, usando a propriedade background-color.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D196E8-EA3F-46E7-B17D-DE3B55CAB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"/>
          <a:stretch/>
        </p:blipFill>
        <p:spPr>
          <a:xfrm>
            <a:off x="659893" y="3246653"/>
            <a:ext cx="4152565" cy="2469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1267334-874F-4FAF-A93F-2C18FBEBB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t="32399" r="60" b="12003"/>
          <a:stretch/>
        </p:blipFill>
        <p:spPr>
          <a:xfrm>
            <a:off x="6812924" y="5473522"/>
            <a:ext cx="5177307" cy="965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D69B5F7-CE45-473F-944E-327316821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1" t="25403" r="535" b="18785"/>
          <a:stretch/>
        </p:blipFill>
        <p:spPr>
          <a:xfrm>
            <a:off x="6709893" y="2870954"/>
            <a:ext cx="4822214" cy="1737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781327C-7533-4C27-81E5-C76BEA17C1FC}"/>
              </a:ext>
            </a:extLst>
          </p:cNvPr>
          <p:cNvSpPr txBox="1"/>
          <p:nvPr/>
        </p:nvSpPr>
        <p:spPr>
          <a:xfrm>
            <a:off x="659893" y="268628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Usando CSS: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3A3906-F5EB-41E5-AB80-66C68EB155AA}"/>
              </a:ext>
            </a:extLst>
          </p:cNvPr>
          <p:cNvSpPr txBox="1"/>
          <p:nvPr/>
        </p:nvSpPr>
        <p:spPr>
          <a:xfrm>
            <a:off x="6709893" y="2366447"/>
            <a:ext cx="413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Aplicando em específicas linhas e colunas: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432F05C-44E2-415F-9B4E-BA0BCF032E91}"/>
              </a:ext>
            </a:extLst>
          </p:cNvPr>
          <p:cNvSpPr txBox="1"/>
          <p:nvPr/>
        </p:nvSpPr>
        <p:spPr>
          <a:xfrm>
            <a:off x="6812924" y="4989460"/>
            <a:ext cx="18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Na própria tabela:</a:t>
            </a:r>
          </a:p>
        </p:txBody>
      </p:sp>
    </p:spTree>
    <p:extLst>
      <p:ext uri="{BB962C8B-B14F-4D97-AF65-F5344CB8AC3E}">
        <p14:creationId xmlns:p14="http://schemas.microsoft.com/office/powerpoint/2010/main" val="424016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F687B6-B97C-4341-88F3-A40CE5EE2C1F}"/>
              </a:ext>
            </a:extLst>
          </p:cNvPr>
          <p:cNvSpPr txBox="1"/>
          <p:nvPr/>
        </p:nvSpPr>
        <p:spPr>
          <a:xfrm>
            <a:off x="4050614" y="261551"/>
            <a:ext cx="409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Alinhamento da Tabela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6C561D1-CE67-4953-ABBC-1A6BF5003977}"/>
              </a:ext>
            </a:extLst>
          </p:cNvPr>
          <p:cNvSpPr txBox="1"/>
          <p:nvPr/>
        </p:nvSpPr>
        <p:spPr>
          <a:xfrm>
            <a:off x="1854557" y="1017430"/>
            <a:ext cx="840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 fazer o alinhamento da tabela, é necessário usar o elemento </a:t>
            </a:r>
            <a:r>
              <a:rPr lang="pt-BR" dirty="0" err="1"/>
              <a:t>div</a:t>
            </a:r>
            <a:r>
              <a:rPr lang="pt-BR" dirty="0"/>
              <a:t>. Usaremos a propriedade </a:t>
            </a:r>
            <a:r>
              <a:rPr lang="pt-BR" dirty="0" err="1"/>
              <a:t>align</a:t>
            </a:r>
            <a:r>
              <a:rPr lang="pt-BR" dirty="0"/>
              <a:t> com os parâmetros: </a:t>
            </a:r>
            <a:r>
              <a:rPr lang="pt-BR" i="1" dirty="0"/>
              <a:t>center, </a:t>
            </a:r>
            <a:r>
              <a:rPr lang="pt-BR" i="1" dirty="0" err="1"/>
              <a:t>left</a:t>
            </a:r>
            <a:r>
              <a:rPr lang="pt-BR" i="1" dirty="0"/>
              <a:t> e </a:t>
            </a:r>
            <a:r>
              <a:rPr lang="pt-BR" i="1" dirty="0" err="1"/>
              <a:t>right</a:t>
            </a:r>
            <a:r>
              <a:rPr lang="pt-BR" i="1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29D6F9-31BF-43CC-8653-16EA73908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708" y="1896420"/>
            <a:ext cx="6694583" cy="3667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772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685F2AC-7F8A-405E-BB4E-AAB6858DCC80}"/>
              </a:ext>
            </a:extLst>
          </p:cNvPr>
          <p:cNvSpPr txBox="1"/>
          <p:nvPr/>
        </p:nvSpPr>
        <p:spPr>
          <a:xfrm>
            <a:off x="3481512" y="372945"/>
            <a:ext cx="522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Alinhamento Horizontal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8FDD542-FA47-42F5-8F52-179EEBACD017}"/>
              </a:ext>
            </a:extLst>
          </p:cNvPr>
          <p:cNvSpPr/>
          <p:nvPr/>
        </p:nvSpPr>
        <p:spPr>
          <a:xfrm>
            <a:off x="824248" y="1148246"/>
            <a:ext cx="10509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 elemento </a:t>
            </a:r>
            <a:r>
              <a:rPr lang="pt-BR" dirty="0" err="1"/>
              <a:t>td</a:t>
            </a:r>
            <a:r>
              <a:rPr lang="pt-BR" dirty="0"/>
              <a:t> permite o uso da propriedade </a:t>
            </a:r>
            <a:r>
              <a:rPr lang="pt-BR" dirty="0" err="1"/>
              <a:t>align</a:t>
            </a:r>
            <a:r>
              <a:rPr lang="pt-BR" dirty="0"/>
              <a:t>, com os mesmos parâmetros ditos acima: </a:t>
            </a:r>
            <a:r>
              <a:rPr lang="pt-BR" i="1" dirty="0"/>
              <a:t>center, </a:t>
            </a:r>
            <a:r>
              <a:rPr lang="pt-BR" i="1" dirty="0" err="1"/>
              <a:t>left</a:t>
            </a:r>
            <a:r>
              <a:rPr lang="pt-BR" i="1" dirty="0"/>
              <a:t> e </a:t>
            </a:r>
            <a:r>
              <a:rPr lang="pt-BR" i="1" dirty="0" err="1"/>
              <a:t>right</a:t>
            </a:r>
            <a:r>
              <a:rPr lang="pt-BR" i="1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978119-C02E-4EB8-AA4C-8C83ECD9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857" y="2030039"/>
            <a:ext cx="6470285" cy="3263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412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3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773</Words>
  <Application>Microsoft Office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17</vt:i4>
      </vt:variant>
    </vt:vector>
  </HeadingPairs>
  <TitlesOfParts>
    <vt:vector size="33" baseType="lpstr">
      <vt:lpstr>Yu Gothic Medium</vt:lpstr>
      <vt:lpstr>Yu Gothic UI</vt:lpstr>
      <vt:lpstr>Yu Gothic UI Light</vt:lpstr>
      <vt:lpstr>Yu Gothic UI Semibold</vt:lpstr>
      <vt:lpstr>Arial</vt:lpstr>
      <vt:lpstr>Bahnschrift SemiLight</vt:lpstr>
      <vt:lpstr>Calibri</vt:lpstr>
      <vt:lpstr>Calibri Light</vt:lpstr>
      <vt:lpstr>Times New Roman</vt:lpstr>
      <vt:lpstr>Trebuchet MS</vt:lpstr>
      <vt:lpstr>Tw Cen MT</vt:lpstr>
      <vt:lpstr>Verdana</vt:lpstr>
      <vt:lpstr>Office Theme</vt:lpstr>
      <vt:lpstr>1_Office Theme</vt:lpstr>
      <vt:lpstr>2_Office Theme</vt:lpstr>
      <vt:lpstr>3_Office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</dc:creator>
  <cp:lastModifiedBy>Henrique Santos</cp:lastModifiedBy>
  <cp:revision>40</cp:revision>
  <dcterms:created xsi:type="dcterms:W3CDTF">2023-04-05T00:14:55Z</dcterms:created>
  <dcterms:modified xsi:type="dcterms:W3CDTF">2023-04-06T04:54:27Z</dcterms:modified>
</cp:coreProperties>
</file>